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HTML ve CSS ile Web Tasarımı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 Erkan Kaynak</a:t>
            </a:r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de Tablolar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Tablolar </a:t>
            </a:r>
            <a:r>
              <a:rPr lang="tr-TR" dirty="0"/>
              <a:t>satır ve sütunlardan oluşan, içerisindeki hücrelere bilgi yazabildiğimiz yapılardır.</a:t>
            </a:r>
          </a:p>
          <a:p>
            <a:r>
              <a:rPr lang="tr-TR" dirty="0"/>
              <a:t> </a:t>
            </a:r>
            <a:r>
              <a:rPr lang="tr-TR" dirty="0" smtClean="0"/>
              <a:t>Tabloları </a:t>
            </a:r>
            <a:r>
              <a:rPr lang="tr-TR" dirty="0"/>
              <a:t>Listeler, Galeriler </a:t>
            </a:r>
            <a:r>
              <a:rPr lang="tr-TR" dirty="0" err="1"/>
              <a:t>vb</a:t>
            </a:r>
            <a:r>
              <a:rPr lang="tr-TR" dirty="0"/>
              <a:t> oluşturmak için kullanabiliriz.</a:t>
            </a:r>
          </a:p>
          <a:p>
            <a:r>
              <a:rPr lang="tr-TR" dirty="0"/>
              <a:t> </a:t>
            </a:r>
            <a:r>
              <a:rPr lang="tr-TR" dirty="0" smtClean="0"/>
              <a:t>Ayrıca </a:t>
            </a:r>
            <a:r>
              <a:rPr lang="tr-TR" dirty="0"/>
              <a:t>sayfa yerleşiminde de kullanılabilirler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1" y="3550543"/>
            <a:ext cx="9106036" cy="211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200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de Tablolar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1700" dirty="0" smtClean="0"/>
              <a:t>HTML </a:t>
            </a:r>
            <a:r>
              <a:rPr lang="tr-TR" sz="1700" dirty="0"/>
              <a:t>de tablonun ana çatısını </a:t>
            </a:r>
            <a:r>
              <a:rPr lang="tr-TR" sz="1700" b="1" dirty="0"/>
              <a:t>&lt;</a:t>
            </a:r>
            <a:r>
              <a:rPr lang="tr-TR" sz="1700" b="1" dirty="0" err="1"/>
              <a:t>table</a:t>
            </a:r>
            <a:r>
              <a:rPr lang="tr-TR" sz="1700" b="1" dirty="0"/>
              <a:t>&gt; </a:t>
            </a:r>
            <a:r>
              <a:rPr lang="tr-TR" sz="1700" dirty="0" err="1"/>
              <a:t>tagi</a:t>
            </a:r>
            <a:r>
              <a:rPr lang="tr-TR" sz="1700" dirty="0"/>
              <a:t> ile oluştururuz.</a:t>
            </a:r>
          </a:p>
          <a:p>
            <a:r>
              <a:rPr lang="tr-TR" sz="1700" dirty="0" smtClean="0"/>
              <a:t>Tablonun içeriği yani satır </a:t>
            </a:r>
            <a:r>
              <a:rPr lang="tr-TR" sz="1700" dirty="0"/>
              <a:t>ve </a:t>
            </a:r>
            <a:r>
              <a:rPr lang="tr-TR" sz="1700" dirty="0" smtClean="0"/>
              <a:t>sütunları </a:t>
            </a:r>
            <a:r>
              <a:rPr lang="tr-TR" sz="1700" i="1" dirty="0"/>
              <a:t>&lt;</a:t>
            </a:r>
            <a:r>
              <a:rPr lang="tr-TR" sz="1700" i="1" dirty="0" err="1"/>
              <a:t>table</a:t>
            </a:r>
            <a:r>
              <a:rPr lang="tr-TR" sz="1700" i="1" dirty="0"/>
              <a:t>&gt; &lt;/</a:t>
            </a:r>
            <a:r>
              <a:rPr lang="tr-TR" sz="1700" i="1" dirty="0" err="1"/>
              <a:t>table</a:t>
            </a:r>
            <a:r>
              <a:rPr lang="tr-TR" sz="1700" i="1" dirty="0"/>
              <a:t>&gt;</a:t>
            </a:r>
            <a:r>
              <a:rPr lang="tr-TR" sz="1700" dirty="0"/>
              <a:t> </a:t>
            </a:r>
            <a:r>
              <a:rPr lang="tr-TR" sz="1700" dirty="0" err="1"/>
              <a:t>tagleri</a:t>
            </a:r>
            <a:r>
              <a:rPr lang="tr-TR" sz="1700" dirty="0"/>
              <a:t> arasında yazılır.</a:t>
            </a:r>
          </a:p>
          <a:p>
            <a:r>
              <a:rPr lang="tr-TR" sz="1700" dirty="0" smtClean="0"/>
              <a:t>Satır </a:t>
            </a:r>
            <a:r>
              <a:rPr lang="tr-TR" sz="1700" dirty="0"/>
              <a:t>oluşturmak için </a:t>
            </a:r>
            <a:r>
              <a:rPr lang="tr-TR" sz="1700" b="1" dirty="0"/>
              <a:t>&lt;tr&gt; </a:t>
            </a:r>
            <a:r>
              <a:rPr lang="tr-TR" sz="1700" dirty="0" err="1"/>
              <a:t>tagi</a:t>
            </a:r>
            <a:r>
              <a:rPr lang="tr-TR" sz="1700" dirty="0"/>
              <a:t> </a:t>
            </a:r>
            <a:r>
              <a:rPr lang="tr-TR" sz="1700" dirty="0" smtClean="0"/>
              <a:t>kullanılır </a:t>
            </a:r>
            <a:r>
              <a:rPr lang="tr-TR" sz="1700" i="1" dirty="0" smtClean="0"/>
              <a:t>(</a:t>
            </a:r>
            <a:r>
              <a:rPr lang="tr-TR" sz="1700" b="1" i="1" dirty="0" err="1" smtClean="0"/>
              <a:t>t</a:t>
            </a:r>
            <a:r>
              <a:rPr lang="tr-TR" sz="1700" i="1" dirty="0" err="1" smtClean="0"/>
              <a:t>able</a:t>
            </a:r>
            <a:r>
              <a:rPr lang="tr-TR" sz="1700" i="1" dirty="0" smtClean="0"/>
              <a:t> </a:t>
            </a:r>
            <a:r>
              <a:rPr lang="tr-TR" sz="1700" b="1" i="1" dirty="0" err="1" smtClean="0"/>
              <a:t>r</a:t>
            </a:r>
            <a:r>
              <a:rPr lang="tr-TR" sz="1700" i="1" dirty="0" err="1" smtClean="0"/>
              <a:t>ow</a:t>
            </a:r>
            <a:r>
              <a:rPr lang="tr-TR" sz="1700" i="1" dirty="0" smtClean="0"/>
              <a:t>)</a:t>
            </a:r>
            <a:endParaRPr lang="tr-TR" sz="1700" i="1" dirty="0"/>
          </a:p>
          <a:p>
            <a:r>
              <a:rPr lang="tr-TR" sz="1700" dirty="0" smtClean="0"/>
              <a:t>Satırların </a:t>
            </a:r>
            <a:r>
              <a:rPr lang="tr-TR" sz="1700" dirty="0"/>
              <a:t>içerinde de Hücreleri yaratırız. Bunun için </a:t>
            </a:r>
            <a:r>
              <a:rPr lang="tr-TR" sz="1700" b="1" dirty="0"/>
              <a:t>&lt;</a:t>
            </a:r>
            <a:r>
              <a:rPr lang="tr-TR" sz="1700" b="1" dirty="0" err="1"/>
              <a:t>td</a:t>
            </a:r>
            <a:r>
              <a:rPr lang="tr-TR" sz="1700" b="1" dirty="0"/>
              <a:t>&gt; </a:t>
            </a:r>
            <a:r>
              <a:rPr lang="tr-TR" sz="1700" dirty="0" err="1"/>
              <a:t>tagi</a:t>
            </a:r>
            <a:r>
              <a:rPr lang="tr-TR" sz="1700" dirty="0"/>
              <a:t> </a:t>
            </a:r>
            <a:r>
              <a:rPr lang="tr-TR" sz="1700" dirty="0" smtClean="0"/>
              <a:t>kullanılır </a:t>
            </a:r>
            <a:r>
              <a:rPr lang="tr-TR" sz="1700" i="1" dirty="0" smtClean="0"/>
              <a:t>(</a:t>
            </a:r>
            <a:r>
              <a:rPr lang="tr-TR" sz="1700" b="1" i="1" dirty="0" err="1" smtClean="0"/>
              <a:t>t</a:t>
            </a:r>
            <a:r>
              <a:rPr lang="tr-TR" sz="1700" i="1" dirty="0" err="1" smtClean="0"/>
              <a:t>able</a:t>
            </a:r>
            <a:r>
              <a:rPr lang="tr-TR" sz="1700" i="1" dirty="0" smtClean="0"/>
              <a:t> </a:t>
            </a:r>
            <a:r>
              <a:rPr lang="tr-TR" sz="1700" b="1" i="1" dirty="0" smtClean="0"/>
              <a:t>d</a:t>
            </a:r>
            <a:r>
              <a:rPr lang="tr-TR" sz="1700" i="1" dirty="0" smtClean="0"/>
              <a:t>ata)</a:t>
            </a:r>
          </a:p>
          <a:p>
            <a:r>
              <a:rPr lang="tr-TR" sz="1700" b="1" dirty="0" smtClean="0"/>
              <a:t>Örnek: </a:t>
            </a:r>
            <a:r>
              <a:rPr lang="tr-TR" sz="1700" dirty="0" smtClean="0"/>
              <a:t>2x2 (2 satır ve 2 sütundan oluşan) bir tablo</a:t>
            </a:r>
            <a:endParaRPr lang="tr-TR" sz="1700" dirty="0"/>
          </a:p>
          <a:p>
            <a:r>
              <a:rPr lang="tr-TR" sz="1600" dirty="0" smtClean="0"/>
              <a:t>&lt;</a:t>
            </a:r>
            <a:r>
              <a:rPr lang="tr-TR" sz="1600" dirty="0" err="1" smtClean="0"/>
              <a:t>table</a:t>
            </a:r>
            <a:r>
              <a:rPr lang="tr-TR" sz="1600" dirty="0" smtClean="0"/>
              <a:t>&gt;</a:t>
            </a:r>
            <a:br>
              <a:rPr lang="tr-TR" sz="1600" dirty="0" smtClean="0"/>
            </a:br>
            <a:r>
              <a:rPr lang="tr-TR" sz="1600" dirty="0" smtClean="0"/>
              <a:t>     &lt;tr&gt;</a:t>
            </a:r>
            <a:br>
              <a:rPr lang="tr-TR" sz="1600" dirty="0" smtClean="0"/>
            </a:br>
            <a:r>
              <a:rPr lang="tr-TR" sz="1600" dirty="0" smtClean="0"/>
              <a:t>          &lt;</a:t>
            </a:r>
            <a:r>
              <a:rPr lang="tr-TR" sz="1600" dirty="0" err="1" smtClean="0"/>
              <a:t>td</a:t>
            </a:r>
            <a:r>
              <a:rPr lang="tr-TR" sz="1600" dirty="0" smtClean="0"/>
              <a:t>&gt; 1 &lt;/</a:t>
            </a:r>
            <a:r>
              <a:rPr lang="tr-TR" sz="1600" dirty="0" err="1" smtClean="0"/>
              <a:t>td</a:t>
            </a:r>
            <a:r>
              <a:rPr lang="tr-TR" sz="1600" dirty="0"/>
              <a:t>&gt;</a:t>
            </a:r>
            <a:br>
              <a:rPr lang="tr-TR" sz="1600" dirty="0"/>
            </a:br>
            <a:r>
              <a:rPr lang="tr-TR" sz="1600" dirty="0" smtClean="0"/>
              <a:t>          </a:t>
            </a:r>
            <a:r>
              <a:rPr lang="tr-TR" sz="1600" dirty="0"/>
              <a:t>&lt;</a:t>
            </a:r>
            <a:r>
              <a:rPr lang="tr-TR" sz="1600" dirty="0" err="1"/>
              <a:t>td</a:t>
            </a:r>
            <a:r>
              <a:rPr lang="tr-TR" sz="1600" dirty="0"/>
              <a:t>&gt; </a:t>
            </a:r>
            <a:r>
              <a:rPr lang="tr-TR" sz="1600" dirty="0" smtClean="0"/>
              <a:t>2 </a:t>
            </a:r>
            <a:r>
              <a:rPr lang="tr-TR" sz="1600" dirty="0"/>
              <a:t>&lt;/</a:t>
            </a:r>
            <a:r>
              <a:rPr lang="tr-TR" sz="1600" dirty="0" err="1"/>
              <a:t>td</a:t>
            </a:r>
            <a:r>
              <a:rPr lang="tr-TR" sz="1600" dirty="0" smtClean="0"/>
              <a:t>&gt;</a:t>
            </a:r>
            <a:br>
              <a:rPr lang="tr-TR" sz="1600" dirty="0" smtClean="0"/>
            </a:br>
            <a:r>
              <a:rPr lang="tr-TR" sz="1600" dirty="0" smtClean="0"/>
              <a:t>     &lt;/tr&gt;</a:t>
            </a:r>
            <a:br>
              <a:rPr lang="tr-TR" sz="1600" dirty="0" smtClean="0"/>
            </a:br>
            <a:r>
              <a:rPr lang="tr-TR" sz="1600" dirty="0" smtClean="0"/>
              <a:t>     &lt;</a:t>
            </a:r>
            <a:r>
              <a:rPr lang="tr-TR" sz="1600" dirty="0"/>
              <a:t>tr&gt;</a:t>
            </a:r>
            <a:br>
              <a:rPr lang="tr-TR" sz="1600" dirty="0"/>
            </a:br>
            <a:r>
              <a:rPr lang="tr-TR" sz="1600" dirty="0"/>
              <a:t>          &lt;</a:t>
            </a:r>
            <a:r>
              <a:rPr lang="tr-TR" sz="1600" dirty="0" err="1"/>
              <a:t>td</a:t>
            </a:r>
            <a:r>
              <a:rPr lang="tr-TR" sz="1600" dirty="0"/>
              <a:t>&gt; </a:t>
            </a:r>
            <a:r>
              <a:rPr lang="tr-TR" sz="1600" dirty="0" smtClean="0"/>
              <a:t>3 </a:t>
            </a:r>
            <a:r>
              <a:rPr lang="tr-TR" sz="1600" dirty="0"/>
              <a:t>&lt;/</a:t>
            </a:r>
            <a:r>
              <a:rPr lang="tr-TR" sz="1600" dirty="0" err="1"/>
              <a:t>td</a:t>
            </a:r>
            <a:r>
              <a:rPr lang="tr-TR" sz="1600" dirty="0"/>
              <a:t>&gt;</a:t>
            </a:r>
            <a:br>
              <a:rPr lang="tr-TR" sz="1600" dirty="0"/>
            </a:br>
            <a:r>
              <a:rPr lang="tr-TR" sz="1600" dirty="0"/>
              <a:t>          &lt;</a:t>
            </a:r>
            <a:r>
              <a:rPr lang="tr-TR" sz="1600" dirty="0" err="1"/>
              <a:t>td</a:t>
            </a:r>
            <a:r>
              <a:rPr lang="tr-TR" sz="1600" dirty="0"/>
              <a:t>&gt; </a:t>
            </a:r>
            <a:r>
              <a:rPr lang="tr-TR" sz="1600" dirty="0" smtClean="0"/>
              <a:t>4 </a:t>
            </a:r>
            <a:r>
              <a:rPr lang="tr-TR" sz="1600" dirty="0"/>
              <a:t>&lt;/</a:t>
            </a:r>
            <a:r>
              <a:rPr lang="tr-TR" sz="1600" dirty="0" err="1"/>
              <a:t>td</a:t>
            </a:r>
            <a:r>
              <a:rPr lang="tr-TR" sz="1600" dirty="0"/>
              <a:t>&gt;</a:t>
            </a:r>
            <a:br>
              <a:rPr lang="tr-TR" sz="1600" dirty="0"/>
            </a:br>
            <a:r>
              <a:rPr lang="tr-TR" sz="1600" dirty="0"/>
              <a:t>     &lt;/tr</a:t>
            </a:r>
            <a:r>
              <a:rPr lang="tr-TR" sz="1600" dirty="0" smtClean="0"/>
              <a:t>&gt;</a:t>
            </a:r>
            <a:br>
              <a:rPr lang="tr-TR" sz="1600" dirty="0" smtClean="0"/>
            </a:br>
            <a:r>
              <a:rPr lang="tr-TR" sz="1600" dirty="0" smtClean="0"/>
              <a:t>&lt;/</a:t>
            </a:r>
            <a:r>
              <a:rPr lang="tr-TR" sz="1600" dirty="0" err="1" smtClean="0"/>
              <a:t>table</a:t>
            </a:r>
            <a:r>
              <a:rPr lang="tr-TR" sz="1600" dirty="0" smtClean="0"/>
              <a:t>&gt;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388784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de Tablolar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b="1" dirty="0" smtClean="0"/>
              <a:t>TABLO KENARLIKLARI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Varsayılan </a:t>
            </a:r>
            <a:r>
              <a:rPr lang="tr-TR" sz="1600" dirty="0"/>
              <a:t>olarak tablonun kenar çizgileri gözükmez. </a:t>
            </a:r>
            <a:endParaRPr lang="tr-TR" sz="1600" dirty="0" smtClean="0"/>
          </a:p>
          <a:p>
            <a:r>
              <a:rPr lang="tr-TR" sz="1600" dirty="0" smtClean="0"/>
              <a:t>&lt;</a:t>
            </a:r>
            <a:r>
              <a:rPr lang="tr-TR" sz="1600" dirty="0" err="1"/>
              <a:t>table</a:t>
            </a:r>
            <a:r>
              <a:rPr lang="tr-TR" sz="1600" dirty="0"/>
              <a:t> </a:t>
            </a:r>
            <a:r>
              <a:rPr lang="tr-TR" sz="1600" dirty="0" err="1"/>
              <a:t>border</a:t>
            </a:r>
            <a:r>
              <a:rPr lang="tr-TR" sz="1600" dirty="0"/>
              <a:t>="1"&gt;  yazarak kalınlığı 1px olan bir çerçeve ekleyebiliriz.</a:t>
            </a:r>
          </a:p>
          <a:p>
            <a:endParaRPr lang="tr-TR" sz="1600" dirty="0" smtClean="0"/>
          </a:p>
          <a:p>
            <a:r>
              <a:rPr lang="tr-TR" sz="1600" b="1" dirty="0" smtClean="0"/>
              <a:t>TABLO GENİŞLİĞİNİ AYARLAMAK</a:t>
            </a:r>
            <a:endParaRPr lang="tr-TR" sz="1600" b="1" dirty="0"/>
          </a:p>
          <a:p>
            <a:r>
              <a:rPr lang="tr-TR" sz="1600" dirty="0"/>
              <a:t> </a:t>
            </a:r>
            <a:r>
              <a:rPr lang="tr-TR" sz="1600" dirty="0" smtClean="0"/>
              <a:t>Tablonun </a:t>
            </a:r>
            <a:r>
              <a:rPr lang="tr-TR" sz="1600" dirty="0"/>
              <a:t>genişliği &lt;</a:t>
            </a:r>
            <a:r>
              <a:rPr lang="tr-TR" sz="1600" dirty="0" err="1"/>
              <a:t>table</a:t>
            </a:r>
            <a:r>
              <a:rPr lang="tr-TR" sz="1600" dirty="0"/>
              <a:t> </a:t>
            </a:r>
            <a:r>
              <a:rPr lang="tr-TR" sz="1600" dirty="0" err="1"/>
              <a:t>width</a:t>
            </a:r>
            <a:r>
              <a:rPr lang="tr-TR" sz="1600" dirty="0"/>
              <a:t>="200"&gt; yazarak 200px olarak ayarlanabilir. </a:t>
            </a:r>
          </a:p>
          <a:p>
            <a:r>
              <a:rPr lang="tr-TR" sz="1600" dirty="0"/>
              <a:t> </a:t>
            </a:r>
            <a:r>
              <a:rPr lang="tr-TR" sz="1600" dirty="0" smtClean="0"/>
              <a:t>Ayrıca </a:t>
            </a:r>
            <a:r>
              <a:rPr lang="tr-TR" sz="1600" dirty="0"/>
              <a:t>&lt;</a:t>
            </a:r>
            <a:r>
              <a:rPr lang="tr-TR" sz="1600" dirty="0" err="1"/>
              <a:t>table</a:t>
            </a:r>
            <a:r>
              <a:rPr lang="tr-TR" sz="1600" dirty="0"/>
              <a:t> </a:t>
            </a:r>
            <a:r>
              <a:rPr lang="tr-TR" sz="1600" dirty="0" err="1"/>
              <a:t>style</a:t>
            </a:r>
            <a:r>
              <a:rPr lang="tr-TR" sz="1600" dirty="0"/>
              <a:t>="width:200px"&gt; yazarak da 200px genişliği ayarlanabilir.</a:t>
            </a:r>
          </a:p>
          <a:p>
            <a:r>
              <a:rPr lang="tr-TR" sz="1600" dirty="0"/>
              <a:t> </a:t>
            </a:r>
            <a:r>
              <a:rPr lang="tr-TR" sz="1600" dirty="0" smtClean="0"/>
              <a:t>Genişlik </a:t>
            </a:r>
            <a:r>
              <a:rPr lang="tr-TR" sz="1600" dirty="0"/>
              <a:t>olarak 50% yazılırsa, bulunduğu yerin yarısı kadar genişliği olur.</a:t>
            </a:r>
          </a:p>
        </p:txBody>
      </p:sp>
    </p:spTree>
    <p:extLst>
      <p:ext uri="{BB962C8B-B14F-4D97-AF65-F5344CB8AC3E}">
        <p14:creationId xmlns:p14="http://schemas.microsoft.com/office/powerpoint/2010/main" val="16733529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de Tablolar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b="1" dirty="0" smtClean="0"/>
              <a:t>BAŞLIK HÜCRELERİ</a:t>
            </a:r>
            <a:endParaRPr lang="tr-TR" sz="1600" dirty="0" smtClean="0"/>
          </a:p>
          <a:p>
            <a:r>
              <a:rPr lang="tr-TR" sz="1600" dirty="0" smtClean="0"/>
              <a:t>Tablo </a:t>
            </a:r>
            <a:r>
              <a:rPr lang="tr-TR" sz="1600" dirty="0"/>
              <a:t>hücresi bir başlık hücresi ise, &lt;</a:t>
            </a:r>
            <a:r>
              <a:rPr lang="tr-TR" sz="1600" dirty="0" err="1"/>
              <a:t>td</a:t>
            </a:r>
            <a:r>
              <a:rPr lang="tr-TR" sz="1600" dirty="0"/>
              <a:t>&gt; yerine &lt;</a:t>
            </a:r>
            <a:r>
              <a:rPr lang="tr-TR" sz="1600" dirty="0" err="1"/>
              <a:t>th</a:t>
            </a:r>
            <a:r>
              <a:rPr lang="tr-TR" sz="1600" dirty="0"/>
              <a:t>&gt; (</a:t>
            </a:r>
            <a:r>
              <a:rPr lang="tr-TR" sz="1600" dirty="0" err="1"/>
              <a:t>table</a:t>
            </a:r>
            <a:r>
              <a:rPr lang="tr-TR" sz="1600" dirty="0"/>
              <a:t> </a:t>
            </a:r>
            <a:r>
              <a:rPr lang="tr-TR" sz="1600" dirty="0" err="1"/>
              <a:t>heading</a:t>
            </a:r>
            <a:r>
              <a:rPr lang="tr-TR" sz="1600" dirty="0"/>
              <a:t>) </a:t>
            </a:r>
            <a:r>
              <a:rPr lang="tr-TR" sz="1600" dirty="0" err="1"/>
              <a:t>tagi</a:t>
            </a:r>
            <a:r>
              <a:rPr lang="tr-TR" sz="1600" dirty="0"/>
              <a:t> kullanılır</a:t>
            </a:r>
            <a:r>
              <a:rPr lang="tr-TR" sz="1600" dirty="0" smtClean="0"/>
              <a:t>.</a:t>
            </a:r>
          </a:p>
          <a:p>
            <a:r>
              <a:rPr lang="tr-TR" sz="1600" b="1" dirty="0" smtClean="0"/>
              <a:t>Örnek:</a:t>
            </a:r>
            <a:br>
              <a:rPr lang="tr-TR" sz="1600" b="1" dirty="0" smtClean="0"/>
            </a:br>
            <a:r>
              <a:rPr lang="tr-TR" sz="1600" b="1" dirty="0" smtClean="0"/>
              <a:t/>
            </a:r>
            <a:br>
              <a:rPr lang="tr-TR" sz="1600" b="1" dirty="0" smtClean="0"/>
            </a:br>
            <a:r>
              <a:rPr lang="tr-TR" sz="1600" dirty="0" smtClean="0"/>
              <a:t>&lt;tr&gt; &lt;</a:t>
            </a:r>
            <a:r>
              <a:rPr lang="tr-TR" sz="1600" dirty="0" err="1" smtClean="0"/>
              <a:t>th</a:t>
            </a:r>
            <a:r>
              <a:rPr lang="tr-TR" sz="1600" dirty="0" smtClean="0"/>
              <a:t>&gt;Adı &lt;/</a:t>
            </a:r>
            <a:r>
              <a:rPr lang="tr-TR" sz="1600" dirty="0" err="1" smtClean="0"/>
              <a:t>th</a:t>
            </a:r>
            <a:r>
              <a:rPr lang="tr-TR" sz="1600" dirty="0" smtClean="0"/>
              <a:t>&gt;&lt;</a:t>
            </a:r>
            <a:r>
              <a:rPr lang="tr-TR" sz="1600" dirty="0" err="1" smtClean="0"/>
              <a:t>th</a:t>
            </a:r>
            <a:r>
              <a:rPr lang="tr-TR" sz="1600" dirty="0" smtClean="0"/>
              <a:t>&gt; Soyadı &lt;/</a:t>
            </a:r>
            <a:r>
              <a:rPr lang="tr-TR" sz="1600" dirty="0" err="1" smtClean="0"/>
              <a:t>th</a:t>
            </a:r>
            <a:r>
              <a:rPr lang="tr-TR" sz="1600" dirty="0" smtClean="0"/>
              <a:t>&gt; &lt;/tr&gt;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HÜCRE İÇİNDEKİ YAZIYI HİZALAMAK</a:t>
            </a:r>
            <a:endParaRPr lang="tr-TR" sz="1600" b="1" dirty="0"/>
          </a:p>
          <a:p>
            <a:r>
              <a:rPr lang="tr-TR" sz="1600" dirty="0"/>
              <a:t>T</a:t>
            </a:r>
            <a:r>
              <a:rPr lang="tr-TR" sz="1600" dirty="0" smtClean="0"/>
              <a:t>ablo </a:t>
            </a:r>
            <a:r>
              <a:rPr lang="tr-TR" sz="1600" dirty="0"/>
              <a:t>hücresinin içindeki yazıyı ortalı hizalamak için &lt;</a:t>
            </a:r>
            <a:r>
              <a:rPr lang="tr-TR" sz="1600" dirty="0" err="1"/>
              <a:t>td</a:t>
            </a:r>
            <a:r>
              <a:rPr lang="tr-TR" sz="1600" dirty="0"/>
              <a:t> </a:t>
            </a:r>
            <a:r>
              <a:rPr lang="tr-TR" sz="1600" dirty="0" err="1"/>
              <a:t>align</a:t>
            </a:r>
            <a:r>
              <a:rPr lang="tr-TR" sz="1600" dirty="0"/>
              <a:t>="</a:t>
            </a:r>
            <a:r>
              <a:rPr lang="tr-TR" sz="1600" dirty="0" err="1"/>
              <a:t>center</a:t>
            </a:r>
            <a:r>
              <a:rPr lang="tr-TR" sz="1600" dirty="0"/>
              <a:t>"&gt; yazılır. (</a:t>
            </a:r>
            <a:r>
              <a:rPr lang="tr-TR" sz="1600" dirty="0" err="1"/>
              <a:t>left,right</a:t>
            </a:r>
            <a:r>
              <a:rPr lang="tr-TR" sz="1600" dirty="0"/>
              <a:t>, </a:t>
            </a:r>
            <a:r>
              <a:rPr lang="tr-TR" sz="1600" dirty="0" err="1"/>
              <a:t>center</a:t>
            </a:r>
            <a:r>
              <a:rPr lang="tr-TR" sz="1600" dirty="0"/>
              <a:t> olarak ayarlanabilir)</a:t>
            </a:r>
          </a:p>
          <a:p>
            <a:r>
              <a:rPr lang="tr-TR" sz="1600" dirty="0" smtClean="0"/>
              <a:t>Bu hizalamayı </a:t>
            </a:r>
            <a:r>
              <a:rPr lang="tr-TR" sz="1600" dirty="0"/>
              <a:t>ayrıca CSS ile </a:t>
            </a:r>
            <a:r>
              <a:rPr lang="tr-TR" sz="1600" dirty="0" err="1"/>
              <a:t>text-align</a:t>
            </a:r>
            <a:r>
              <a:rPr lang="tr-TR" sz="1600" dirty="0"/>
              <a:t> özelliğini </a:t>
            </a:r>
            <a:r>
              <a:rPr lang="tr-TR" sz="1600" dirty="0" err="1"/>
              <a:t>kullarak</a:t>
            </a:r>
            <a:r>
              <a:rPr lang="tr-TR" sz="1600" dirty="0"/>
              <a:t> da yapabiliriz</a:t>
            </a:r>
            <a:r>
              <a:rPr lang="tr-TR" sz="1600" dirty="0" smtClean="0"/>
              <a:t>.</a:t>
            </a:r>
          </a:p>
          <a:p>
            <a:r>
              <a:rPr lang="tr-TR" sz="1600" b="1" dirty="0" smtClean="0"/>
              <a:t>Örnek:</a:t>
            </a:r>
            <a:br>
              <a:rPr lang="tr-TR" sz="1600" b="1" dirty="0" smtClean="0"/>
            </a:b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&lt;</a:t>
            </a:r>
            <a:r>
              <a:rPr lang="tr-TR" sz="1600" dirty="0" err="1" smtClean="0"/>
              <a:t>td</a:t>
            </a:r>
            <a:r>
              <a:rPr lang="tr-TR" sz="1600" dirty="0" smtClean="0"/>
              <a:t> </a:t>
            </a:r>
            <a:r>
              <a:rPr lang="tr-TR" sz="1600" dirty="0" err="1" smtClean="0"/>
              <a:t>align</a:t>
            </a:r>
            <a:r>
              <a:rPr lang="tr-TR" sz="1600" dirty="0" smtClean="0"/>
              <a:t>=</a:t>
            </a:r>
            <a:r>
              <a:rPr lang="tr-TR" sz="1600" dirty="0" err="1" smtClean="0"/>
              <a:t>center</a:t>
            </a:r>
            <a:r>
              <a:rPr lang="tr-TR" sz="1600" dirty="0" smtClean="0"/>
              <a:t>&gt; Çukurova üniversitesi &lt;/</a:t>
            </a:r>
            <a:r>
              <a:rPr lang="tr-TR" sz="1600" dirty="0" err="1" smtClean="0"/>
              <a:t>td</a:t>
            </a:r>
            <a:r>
              <a:rPr lang="tr-TR" sz="1600" dirty="0" smtClean="0"/>
              <a:t>&gt;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151252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de Tablolar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b="1" dirty="0" smtClean="0"/>
              <a:t>HÜCRE GENİŞLİKLERİ</a:t>
            </a:r>
            <a:endParaRPr lang="tr-TR" sz="1600" dirty="0" smtClean="0"/>
          </a:p>
          <a:p>
            <a:r>
              <a:rPr lang="tr-TR" sz="1600" dirty="0" smtClean="0"/>
              <a:t>Tablo </a:t>
            </a:r>
            <a:r>
              <a:rPr lang="tr-TR" sz="1600" dirty="0"/>
              <a:t>sütunlarının </a:t>
            </a:r>
            <a:r>
              <a:rPr lang="tr-TR" sz="1600" dirty="0" smtClean="0"/>
              <a:t>genişliklerini ayarlamak için </a:t>
            </a:r>
            <a:r>
              <a:rPr lang="tr-TR" sz="1600" dirty="0"/>
              <a:t>&lt;</a:t>
            </a:r>
            <a:r>
              <a:rPr lang="tr-TR" sz="1600" dirty="0" err="1"/>
              <a:t>td</a:t>
            </a:r>
            <a:r>
              <a:rPr lang="tr-TR" sz="1600" dirty="0"/>
              <a:t> </a:t>
            </a:r>
            <a:r>
              <a:rPr lang="tr-TR" sz="1600" dirty="0" err="1"/>
              <a:t>width</a:t>
            </a:r>
            <a:r>
              <a:rPr lang="tr-TR" sz="1600" dirty="0"/>
              <a:t>="200"&gt; kullanılır</a:t>
            </a:r>
            <a:r>
              <a:rPr lang="tr-TR" sz="1600" dirty="0" smtClean="0"/>
              <a:t>.</a:t>
            </a:r>
          </a:p>
          <a:p>
            <a:r>
              <a:rPr lang="tr-TR" sz="1600" dirty="0" smtClean="0"/>
              <a:t>Ayrıca </a:t>
            </a:r>
            <a:r>
              <a:rPr lang="tr-TR" sz="1600" dirty="0" err="1" smtClean="0"/>
              <a:t>width</a:t>
            </a:r>
            <a:r>
              <a:rPr lang="tr-TR" sz="1600" dirty="0" smtClean="0"/>
              <a:t> </a:t>
            </a:r>
            <a:r>
              <a:rPr lang="tr-TR" sz="1600" dirty="0" err="1" smtClean="0"/>
              <a:t>css</a:t>
            </a:r>
            <a:r>
              <a:rPr lang="tr-TR" sz="1600" dirty="0" smtClean="0"/>
              <a:t> özelliği ile de ayarlanabilir.</a:t>
            </a:r>
          </a:p>
          <a:p>
            <a:r>
              <a:rPr lang="tr-TR" sz="1600" dirty="0" smtClean="0"/>
              <a:t>Tüm tablodaki hücreler için tek tek ayarlamaya gerek yoktur. İlk satırdaki hücreleri ayarlamak, tüm tabloyu etkileyecektir.</a:t>
            </a:r>
          </a:p>
          <a:p>
            <a:r>
              <a:rPr lang="tr-TR" sz="1600" b="1" dirty="0" smtClean="0"/>
              <a:t>Örnek:</a:t>
            </a:r>
            <a:br>
              <a:rPr lang="tr-TR" sz="1600" b="1" dirty="0" smtClean="0"/>
            </a:br>
            <a:r>
              <a:rPr lang="tr-TR" sz="1600" b="1" dirty="0" smtClean="0"/>
              <a:t/>
            </a:r>
            <a:br>
              <a:rPr lang="tr-TR" sz="1600" b="1" dirty="0" smtClean="0"/>
            </a:br>
            <a:r>
              <a:rPr lang="tr-TR" sz="1600" dirty="0" smtClean="0"/>
              <a:t>&lt;tr&gt; &lt;</a:t>
            </a:r>
            <a:r>
              <a:rPr lang="tr-TR" sz="1600" dirty="0" err="1" smtClean="0"/>
              <a:t>th</a:t>
            </a:r>
            <a:r>
              <a:rPr lang="tr-TR" sz="1600" dirty="0"/>
              <a:t> </a:t>
            </a:r>
            <a:r>
              <a:rPr lang="tr-TR" sz="1600" dirty="0" err="1"/>
              <a:t>width</a:t>
            </a:r>
            <a:r>
              <a:rPr lang="tr-TR" sz="1600" dirty="0"/>
              <a:t>="25%"&gt;</a:t>
            </a:r>
            <a:r>
              <a:rPr lang="tr-TR" sz="1600" dirty="0" smtClean="0"/>
              <a:t>Adı &lt;/</a:t>
            </a:r>
            <a:r>
              <a:rPr lang="tr-TR" sz="1600" dirty="0" err="1" smtClean="0"/>
              <a:t>th</a:t>
            </a:r>
            <a:r>
              <a:rPr lang="tr-TR" sz="1600" dirty="0" smtClean="0"/>
              <a:t>&gt;&lt;</a:t>
            </a:r>
            <a:r>
              <a:rPr lang="tr-TR" sz="1600" dirty="0" err="1" smtClean="0"/>
              <a:t>th</a:t>
            </a:r>
            <a:r>
              <a:rPr lang="tr-TR" sz="1600" dirty="0"/>
              <a:t> </a:t>
            </a:r>
            <a:r>
              <a:rPr lang="tr-TR" sz="1600" dirty="0" err="1"/>
              <a:t>width</a:t>
            </a:r>
            <a:r>
              <a:rPr lang="tr-TR" sz="1600" dirty="0"/>
              <a:t>="25%"&gt; </a:t>
            </a:r>
            <a:r>
              <a:rPr lang="tr-TR" sz="1600" dirty="0" smtClean="0"/>
              <a:t>Soyadı &lt;/</a:t>
            </a:r>
            <a:r>
              <a:rPr lang="tr-TR" sz="1600" dirty="0" err="1" smtClean="0"/>
              <a:t>th</a:t>
            </a:r>
            <a:r>
              <a:rPr lang="tr-TR" sz="1600" dirty="0" smtClean="0"/>
              <a:t>&gt; &lt;</a:t>
            </a:r>
            <a:r>
              <a:rPr lang="tr-TR" sz="1600" dirty="0" err="1" smtClean="0"/>
              <a:t>th</a:t>
            </a:r>
            <a:r>
              <a:rPr lang="tr-TR" sz="1600" dirty="0"/>
              <a:t> </a:t>
            </a:r>
            <a:r>
              <a:rPr lang="tr-TR" sz="1600" dirty="0" err="1"/>
              <a:t>width</a:t>
            </a:r>
            <a:r>
              <a:rPr lang="tr-TR" sz="1600" dirty="0" smtClean="0"/>
              <a:t>="50%"&gt;Adres&lt;/</a:t>
            </a:r>
            <a:r>
              <a:rPr lang="tr-TR" sz="1600" dirty="0" err="1" smtClean="0"/>
              <a:t>th</a:t>
            </a:r>
            <a:r>
              <a:rPr lang="tr-TR" sz="1600" dirty="0"/>
              <a:t>&gt;</a:t>
            </a:r>
            <a:r>
              <a:rPr lang="tr-TR" sz="1600" dirty="0" smtClean="0"/>
              <a:t>&lt;/tr&gt;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HÜCRELERİ BİRLEŞTİRMEK</a:t>
            </a:r>
          </a:p>
          <a:p>
            <a:r>
              <a:rPr lang="tr-TR" sz="1600" dirty="0"/>
              <a:t>Hücreleri birleştirmek için (bir hücrenin birden fazla yer kaplaması için) &lt;</a:t>
            </a:r>
            <a:r>
              <a:rPr lang="tr-TR" sz="1600" dirty="0" err="1"/>
              <a:t>td</a:t>
            </a:r>
            <a:r>
              <a:rPr lang="tr-TR" sz="1600" dirty="0"/>
              <a:t> </a:t>
            </a:r>
            <a:r>
              <a:rPr lang="tr-TR" sz="1600" dirty="0" err="1"/>
              <a:t>colspan</a:t>
            </a:r>
            <a:r>
              <a:rPr lang="tr-TR" sz="1600" dirty="0"/>
              <a:t>=""&gt; kullanılır</a:t>
            </a:r>
            <a:r>
              <a:rPr lang="tr-TR" sz="1600" dirty="0" smtClean="0"/>
              <a:t>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857344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de Tablolar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b="1" dirty="0" smtClean="0"/>
              <a:t>HÜCRELER ARASI MESAFEYİ AYARLAMAK</a:t>
            </a:r>
          </a:p>
          <a:p>
            <a:r>
              <a:rPr lang="tr-TR" sz="1600" dirty="0" smtClean="0"/>
              <a:t>Tablo hücrelerinin arasındaki mesafeler normalde 2px </a:t>
            </a:r>
            <a:r>
              <a:rPr lang="tr-TR" sz="1600" dirty="0" err="1" smtClean="0"/>
              <a:t>dir</a:t>
            </a:r>
            <a:r>
              <a:rPr lang="tr-TR" sz="1600" dirty="0" smtClean="0"/>
              <a:t>. Bu mesafe </a:t>
            </a:r>
            <a:r>
              <a:rPr lang="tr-TR" sz="1600" dirty="0" err="1" smtClean="0"/>
              <a:t>cellspacing</a:t>
            </a:r>
            <a:r>
              <a:rPr lang="tr-TR" sz="1600" dirty="0" smtClean="0"/>
              <a:t> özelliği ile ayarlanabilir.</a:t>
            </a:r>
            <a:endParaRPr lang="tr-TR" sz="1600" dirty="0" smtClean="0"/>
          </a:p>
          <a:p>
            <a:r>
              <a:rPr lang="tr-TR" sz="1600" dirty="0" err="1"/>
              <a:t>cellspacing</a:t>
            </a:r>
            <a:r>
              <a:rPr lang="tr-TR" sz="1600" dirty="0"/>
              <a:t> </a:t>
            </a:r>
            <a:r>
              <a:rPr lang="tr-TR" sz="1600" dirty="0" smtClean="0"/>
              <a:t>="5" hücreler arasında 5px </a:t>
            </a:r>
            <a:r>
              <a:rPr lang="tr-TR" sz="1600" dirty="0" err="1" smtClean="0"/>
              <a:t>lik</a:t>
            </a:r>
            <a:r>
              <a:rPr lang="tr-TR" sz="1600" dirty="0"/>
              <a:t> </a:t>
            </a:r>
            <a:r>
              <a:rPr lang="tr-TR" sz="1600" dirty="0" smtClean="0"/>
              <a:t>mesafe bırakır.</a:t>
            </a:r>
            <a:endParaRPr lang="tr-TR" sz="1600" dirty="0" smtClean="0"/>
          </a:p>
          <a:p>
            <a:r>
              <a:rPr lang="tr-TR" sz="1600" b="1" dirty="0" smtClean="0"/>
              <a:t>Örnek:</a:t>
            </a:r>
            <a:br>
              <a:rPr lang="tr-TR" sz="1600" b="1" dirty="0" smtClean="0"/>
            </a:br>
            <a:r>
              <a:rPr lang="tr-TR" sz="1600" dirty="0" smtClean="0"/>
              <a:t>&lt;</a:t>
            </a:r>
            <a:r>
              <a:rPr lang="tr-TR" sz="1600" dirty="0" err="1" smtClean="0"/>
              <a:t>table</a:t>
            </a:r>
            <a:r>
              <a:rPr lang="tr-TR" sz="1600" dirty="0" smtClean="0"/>
              <a:t> </a:t>
            </a:r>
            <a:r>
              <a:rPr lang="tr-TR" sz="1600" dirty="0" err="1" smtClean="0"/>
              <a:t>cellspacing</a:t>
            </a:r>
            <a:r>
              <a:rPr lang="tr-TR" sz="1600" dirty="0" smtClean="0"/>
              <a:t>="5"&gt;&lt;/</a:t>
            </a:r>
            <a:r>
              <a:rPr lang="tr-TR" sz="1600" dirty="0" err="1" smtClean="0"/>
              <a:t>table</a:t>
            </a:r>
            <a:r>
              <a:rPr lang="tr-TR" sz="1600" dirty="0" smtClean="0"/>
              <a:t>&gt;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HÜCRE İÇİ BOŞLUKLARI AYARLAMAK</a:t>
            </a:r>
            <a:endParaRPr lang="tr-TR" sz="1600" b="1" dirty="0" smtClean="0"/>
          </a:p>
          <a:p>
            <a:r>
              <a:rPr lang="tr-TR" sz="1600" dirty="0" smtClean="0"/>
              <a:t>Hücre içi boşluklar, bir hücrenin kenarları ile içerisindeki verilerin arasındaki mesafelerdir.</a:t>
            </a:r>
          </a:p>
          <a:p>
            <a:r>
              <a:rPr lang="tr-TR" sz="1600" dirty="0" err="1"/>
              <a:t>c</a:t>
            </a:r>
            <a:r>
              <a:rPr lang="tr-TR" sz="1600" dirty="0" err="1" smtClean="0"/>
              <a:t>ellpadding</a:t>
            </a:r>
            <a:r>
              <a:rPr lang="tr-TR" sz="1600" dirty="0" smtClean="0"/>
              <a:t> özelliği ile bu mesafe ayarlanabilir.</a:t>
            </a:r>
            <a:endParaRPr lang="tr-TR" sz="1600" dirty="0" smtClean="0"/>
          </a:p>
          <a:p>
            <a:r>
              <a:rPr lang="tr-TR" sz="1600" b="1" dirty="0"/>
              <a:t>Örnek:</a:t>
            </a:r>
            <a:br>
              <a:rPr lang="tr-TR" sz="1600" b="1" dirty="0"/>
            </a:br>
            <a:r>
              <a:rPr lang="tr-TR" sz="1600" dirty="0"/>
              <a:t>&lt;</a:t>
            </a:r>
            <a:r>
              <a:rPr lang="tr-TR" sz="1600" dirty="0" err="1"/>
              <a:t>table</a:t>
            </a:r>
            <a:r>
              <a:rPr lang="tr-TR" sz="1600" dirty="0"/>
              <a:t> </a:t>
            </a:r>
            <a:r>
              <a:rPr lang="tr-TR" sz="1600" dirty="0" err="1" smtClean="0"/>
              <a:t>cellpadding</a:t>
            </a:r>
            <a:r>
              <a:rPr lang="tr-TR" sz="1600" dirty="0" smtClean="0"/>
              <a:t>="</a:t>
            </a:r>
            <a:r>
              <a:rPr lang="tr-TR" sz="1600" dirty="0"/>
              <a:t>5"&gt;&lt;/</a:t>
            </a:r>
            <a:r>
              <a:rPr lang="tr-TR" sz="1600" dirty="0" err="1"/>
              <a:t>table</a:t>
            </a:r>
            <a:r>
              <a:rPr lang="tr-TR" sz="1600" dirty="0"/>
              <a:t>&gt;</a:t>
            </a:r>
          </a:p>
          <a:p>
            <a:pPr marL="0" indent="0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030843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414</TotalTime>
  <Words>299</Words>
  <Application>Microsoft Office PowerPoint</Application>
  <PresentationFormat>Geniş ekran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Geçmişe bakış</vt:lpstr>
      <vt:lpstr>HTML ve CSS ile Web Tasarımı</vt:lpstr>
      <vt:lpstr>HTML de Tablolar</vt:lpstr>
      <vt:lpstr>HTML de Tablolar</vt:lpstr>
      <vt:lpstr>HTML de Tablolar</vt:lpstr>
      <vt:lpstr>HTML de Tablolar</vt:lpstr>
      <vt:lpstr>HTML de Tablolar</vt:lpstr>
      <vt:lpstr>HTML de Tablolar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Erkan Kaynak</cp:lastModifiedBy>
  <cp:revision>180</cp:revision>
  <dcterms:created xsi:type="dcterms:W3CDTF">2021-03-08T06:44:25Z</dcterms:created>
  <dcterms:modified xsi:type="dcterms:W3CDTF">2021-05-05T17:26:08Z</dcterms:modified>
</cp:coreProperties>
</file>